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Lst>
  <p:notesMasterIdLst>
    <p:notesMasterId r:id="rId15"/>
  </p:notesMasterIdLst>
  <p:sldIdLst>
    <p:sldId id="256" r:id="rId2"/>
    <p:sldId id="257" r:id="rId3"/>
    <p:sldId id="258" r:id="rId4"/>
    <p:sldId id="260" r:id="rId5"/>
    <p:sldId id="261" r:id="rId6"/>
    <p:sldId id="264" r:id="rId7"/>
    <p:sldId id="265" r:id="rId8"/>
    <p:sldId id="266" r:id="rId9"/>
    <p:sldId id="267" r:id="rId10"/>
    <p:sldId id="268" r:id="rId11"/>
    <p:sldId id="269" r:id="rId12"/>
    <p:sldId id="270" r:id="rId13"/>
    <p:sldId id="271"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4" d="100"/>
          <a:sy n="84" d="100"/>
        </p:scale>
        <p:origin x="-105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AC5CBA-6D1F-4B7A-A7E7-16C8809D1B3F}" type="datetimeFigureOut">
              <a:rPr lang="en-US" smtClean="0"/>
              <a:pPr/>
              <a:t>9/3/2008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51F4D8-063D-40A4-A972-2B81604E95F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D51F4D8-063D-40A4-A972-2B81604E95F8}"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279525" y="1600200"/>
            <a:ext cx="7085013" cy="1066800"/>
          </a:xfrm>
        </p:spPr>
        <p:txBody>
          <a:bodyPr/>
          <a:lstStyle>
            <a:lvl1pP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279525" y="2819400"/>
            <a:ext cx="5256213" cy="1143000"/>
          </a:xfrm>
        </p:spPr>
        <p:txBody>
          <a:bodyPr/>
          <a:lstStyle>
            <a:lvl1pPr marL="0" indent="0">
              <a:buFontTx/>
              <a:buNone/>
              <a:defRPr/>
            </a:lvl1pPr>
          </a:lstStyle>
          <a:p>
            <a:r>
              <a:rPr lang="en-US" smtClean="0"/>
              <a:t>Click to edit Master subtitle style</a:t>
            </a:r>
            <a:endParaRPr lang="en-US"/>
          </a:p>
        </p:txBody>
      </p:sp>
      <p:sp>
        <p:nvSpPr>
          <p:cNvPr id="3076" name="Rectangle 4"/>
          <p:cNvSpPr>
            <a:spLocks noGrp="1" noChangeArrowheads="1"/>
          </p:cNvSpPr>
          <p:nvPr>
            <p:ph type="dt" sz="half" idx="2"/>
          </p:nvPr>
        </p:nvSpPr>
        <p:spPr/>
        <p:txBody>
          <a:bodyPr/>
          <a:lstStyle>
            <a:lvl1pPr>
              <a:defRPr/>
            </a:lvl1pPr>
          </a:lstStyle>
          <a:p>
            <a:fld id="{454BB308-6CC9-4FFE-A5D9-C71E38D966EA}" type="datetimeFigureOut">
              <a:rPr lang="en-US" smtClean="0"/>
              <a:pPr/>
              <a:t>9/3/2008</a:t>
            </a:fld>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3EB065CF-8929-4D48-9001-3954D971503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454BB308-6CC9-4FFE-A5D9-C71E38D966EA}" type="datetimeFigureOut">
              <a:rPr lang="en-US" smtClean="0"/>
              <a:pPr/>
              <a:t>9/3/2008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EB065CF-8929-4D48-9001-3954D971503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4475" y="685800"/>
            <a:ext cx="1771650" cy="54403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9525" y="685800"/>
            <a:ext cx="5162550" cy="5440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454BB308-6CC9-4FFE-A5D9-C71E38D966EA}" type="datetimeFigureOut">
              <a:rPr lang="en-US" smtClean="0"/>
              <a:pPr/>
              <a:t>9/3/2008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EB065CF-8929-4D48-9001-3954D971503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454BB308-6CC9-4FFE-A5D9-C71E38D966EA}" type="datetimeFigureOut">
              <a:rPr lang="en-US" smtClean="0"/>
              <a:pPr/>
              <a:t>9/3/2008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EB065CF-8929-4D48-9001-3954D971503E}" type="slidenum">
              <a:rPr lang="en-US" smtClean="0"/>
              <a:pPr/>
              <a:t>‹#›</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454BB308-6CC9-4FFE-A5D9-C71E38D966EA}" type="datetimeFigureOut">
              <a:rPr lang="en-US" smtClean="0"/>
              <a:pPr/>
              <a:t>9/3/2008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EB065CF-8929-4D48-9001-3954D971503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95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84625" y="1600200"/>
            <a:ext cx="25527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454BB308-6CC9-4FFE-A5D9-C71E38D966EA}" type="datetimeFigureOut">
              <a:rPr lang="en-US" smtClean="0"/>
              <a:pPr/>
              <a:t>9/3/2008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EB065CF-8929-4D48-9001-3954D971503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454BB308-6CC9-4FFE-A5D9-C71E38D966EA}" type="datetimeFigureOut">
              <a:rPr lang="en-US" smtClean="0"/>
              <a:pPr/>
              <a:t>9/3/2008</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EB065CF-8929-4D48-9001-3954D971503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454BB308-6CC9-4FFE-A5D9-C71E38D966EA}" type="datetimeFigureOut">
              <a:rPr lang="en-US" smtClean="0"/>
              <a:pPr/>
              <a:t>9/3/2008</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EB065CF-8929-4D48-9001-3954D971503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454BB308-6CC9-4FFE-A5D9-C71E38D966EA}" type="datetimeFigureOut">
              <a:rPr lang="en-US" smtClean="0"/>
              <a:pPr/>
              <a:t>9/3/2008</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EB065CF-8929-4D48-9001-3954D971503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54BB308-6CC9-4FFE-A5D9-C71E38D966EA}" type="datetimeFigureOut">
              <a:rPr lang="en-US" smtClean="0"/>
              <a:pPr/>
              <a:t>9/3/2008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EB065CF-8929-4D48-9001-3954D971503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454BB308-6CC9-4FFE-A5D9-C71E38D966EA}" type="datetimeFigureOut">
              <a:rPr lang="en-US" smtClean="0"/>
              <a:pPr/>
              <a:t>9/3/2008</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EB065CF-8929-4D48-9001-3954D971503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79525" y="685800"/>
            <a:ext cx="7086600" cy="7318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1027" name="Rectangle 3"/>
          <p:cNvSpPr>
            <a:spLocks noGrp="1" noChangeArrowheads="1"/>
          </p:cNvSpPr>
          <p:nvPr>
            <p:ph type="body" idx="1"/>
          </p:nvPr>
        </p:nvSpPr>
        <p:spPr bwMode="auto">
          <a:xfrm>
            <a:off x="1279525" y="1600200"/>
            <a:ext cx="5257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1031" name="Rectangle 7"/>
          <p:cNvSpPr>
            <a:spLocks noGrp="1" noChangeArrowheads="1"/>
          </p:cNvSpPr>
          <p:nvPr>
            <p:ph type="dt" sz="half" idx="2"/>
          </p:nvPr>
        </p:nvSpPr>
        <p:spPr bwMode="auto">
          <a:xfrm>
            <a:off x="457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fld id="{454BB308-6CC9-4FFE-A5D9-C71E38D966EA}" type="datetimeFigureOut">
              <a:rPr lang="en-US" smtClean="0"/>
              <a:pPr/>
              <a:t>9/3/2008</a:t>
            </a:fld>
            <a:endParaRPr lang="en-US"/>
          </a:p>
        </p:txBody>
      </p:sp>
      <p:sp>
        <p:nvSpPr>
          <p:cNvPr id="1032" name="Rectangle 8"/>
          <p:cNvSpPr>
            <a:spLocks noGrp="1" noChangeArrowheads="1"/>
          </p:cNvSpPr>
          <p:nvPr>
            <p:ph type="ftr" sz="quarter" idx="3"/>
          </p:nvPr>
        </p:nvSpPr>
        <p:spPr bwMode="auto">
          <a:xfrm>
            <a:off x="3124200" y="6429375"/>
            <a:ext cx="2895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endParaRPr lang="en-US"/>
          </a:p>
        </p:txBody>
      </p:sp>
      <p:sp>
        <p:nvSpPr>
          <p:cNvPr id="1033" name="Rectangle 9"/>
          <p:cNvSpPr>
            <a:spLocks noGrp="1" noChangeArrowheads="1"/>
          </p:cNvSpPr>
          <p:nvPr>
            <p:ph type="sldNum" sz="quarter" idx="4"/>
          </p:nvPr>
        </p:nvSpPr>
        <p:spPr bwMode="auto">
          <a:xfrm>
            <a:off x="6553200" y="6429375"/>
            <a:ext cx="2133600"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fld id="{3EB065CF-8929-4D48-9001-3954D971503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rtl="0" eaLnBrk="1" fontAlgn="base" hangingPunct="1">
        <a:spcBef>
          <a:spcPct val="0"/>
        </a:spcBef>
        <a:spcAft>
          <a:spcPct val="0"/>
        </a:spcAft>
        <a:defRPr sz="3600">
          <a:solidFill>
            <a:schemeClr val="tx2"/>
          </a:solidFill>
          <a:latin typeface="+mj-lt"/>
          <a:ea typeface="+mj-ea"/>
          <a:cs typeface="+mj-cs"/>
        </a:defRPr>
      </a:lvl1pPr>
      <a:lvl2pPr algn="l" rtl="0" eaLnBrk="1" fontAlgn="base" hangingPunct="1">
        <a:spcBef>
          <a:spcPct val="0"/>
        </a:spcBef>
        <a:spcAft>
          <a:spcPct val="0"/>
        </a:spcAft>
        <a:defRPr sz="3600">
          <a:solidFill>
            <a:schemeClr val="tx2"/>
          </a:solidFill>
          <a:latin typeface="Century Gothic" pitchFamily="34" charset="0"/>
        </a:defRPr>
      </a:lvl2pPr>
      <a:lvl3pPr algn="l" rtl="0" eaLnBrk="1" fontAlgn="base" hangingPunct="1">
        <a:spcBef>
          <a:spcPct val="0"/>
        </a:spcBef>
        <a:spcAft>
          <a:spcPct val="0"/>
        </a:spcAft>
        <a:defRPr sz="3600">
          <a:solidFill>
            <a:schemeClr val="tx2"/>
          </a:solidFill>
          <a:latin typeface="Century Gothic" pitchFamily="34" charset="0"/>
        </a:defRPr>
      </a:lvl3pPr>
      <a:lvl4pPr algn="l" rtl="0" eaLnBrk="1" fontAlgn="base" hangingPunct="1">
        <a:spcBef>
          <a:spcPct val="0"/>
        </a:spcBef>
        <a:spcAft>
          <a:spcPct val="0"/>
        </a:spcAft>
        <a:defRPr sz="3600">
          <a:solidFill>
            <a:schemeClr val="tx2"/>
          </a:solidFill>
          <a:latin typeface="Century Gothic" pitchFamily="34" charset="0"/>
        </a:defRPr>
      </a:lvl4pPr>
      <a:lvl5pPr algn="l" rtl="0" eaLnBrk="1" fontAlgn="base" hangingPunct="1">
        <a:spcBef>
          <a:spcPct val="0"/>
        </a:spcBef>
        <a:spcAft>
          <a:spcPct val="0"/>
        </a:spcAft>
        <a:defRPr sz="3600">
          <a:solidFill>
            <a:schemeClr val="tx2"/>
          </a:solidFill>
          <a:latin typeface="Century Gothic" pitchFamily="34" charset="0"/>
        </a:defRPr>
      </a:lvl5pPr>
      <a:lvl6pPr marL="457200" algn="l" rtl="0" eaLnBrk="1" fontAlgn="base" hangingPunct="1">
        <a:spcBef>
          <a:spcPct val="0"/>
        </a:spcBef>
        <a:spcAft>
          <a:spcPct val="0"/>
        </a:spcAft>
        <a:defRPr sz="3600">
          <a:solidFill>
            <a:schemeClr val="tx2"/>
          </a:solidFill>
          <a:latin typeface="Century Gothic" pitchFamily="34" charset="0"/>
        </a:defRPr>
      </a:lvl6pPr>
      <a:lvl7pPr marL="914400" algn="l" rtl="0" eaLnBrk="1" fontAlgn="base" hangingPunct="1">
        <a:spcBef>
          <a:spcPct val="0"/>
        </a:spcBef>
        <a:spcAft>
          <a:spcPct val="0"/>
        </a:spcAft>
        <a:defRPr sz="3600">
          <a:solidFill>
            <a:schemeClr val="tx2"/>
          </a:solidFill>
          <a:latin typeface="Century Gothic" pitchFamily="34" charset="0"/>
        </a:defRPr>
      </a:lvl7pPr>
      <a:lvl8pPr marL="1371600" algn="l" rtl="0" eaLnBrk="1" fontAlgn="base" hangingPunct="1">
        <a:spcBef>
          <a:spcPct val="0"/>
        </a:spcBef>
        <a:spcAft>
          <a:spcPct val="0"/>
        </a:spcAft>
        <a:defRPr sz="3600">
          <a:solidFill>
            <a:schemeClr val="tx2"/>
          </a:solidFill>
          <a:latin typeface="Century Gothic" pitchFamily="34" charset="0"/>
        </a:defRPr>
      </a:lvl8pPr>
      <a:lvl9pPr marL="1828800" algn="l" rtl="0" eaLnBrk="1" fontAlgn="base" hangingPunct="1">
        <a:spcBef>
          <a:spcPct val="0"/>
        </a:spcBef>
        <a:spcAft>
          <a:spcPct val="0"/>
        </a:spcAft>
        <a:defRPr sz="3600">
          <a:solidFill>
            <a:schemeClr val="tx2"/>
          </a:solidFill>
          <a:latin typeface="Century Gothic" pitchFamily="34"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mailto:amdahl-masona@nclack.k12.or.u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mailto:ameena80@gmail.co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clackamasmiddlecollege.org/"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Welcome to </a:t>
            </a:r>
            <a:r>
              <a:rPr lang="en-US" dirty="0" smtClean="0"/>
              <a:t>Pre-Calculus</a:t>
            </a:r>
            <a:endParaRPr lang="en-US" dirty="0"/>
          </a:p>
        </p:txBody>
      </p:sp>
      <p:sp>
        <p:nvSpPr>
          <p:cNvPr id="3" name="Subtitle 2"/>
          <p:cNvSpPr>
            <a:spLocks noGrp="1"/>
          </p:cNvSpPr>
          <p:nvPr>
            <p:ph type="subTitle" idx="1"/>
          </p:nvPr>
        </p:nvSpPr>
        <p:spPr/>
        <p:txBody>
          <a:bodyPr/>
          <a:lstStyle/>
          <a:p>
            <a:r>
              <a:rPr lang="en-US" dirty="0" smtClean="0"/>
              <a:t>September 3, 2008</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Instructor responsibilities</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b="1" dirty="0" smtClean="0"/>
              <a:t>Instructor Responsibilities:</a:t>
            </a:r>
            <a:r>
              <a:rPr lang="en-US" dirty="0" smtClean="0"/>
              <a:t>  </a:t>
            </a:r>
          </a:p>
          <a:p>
            <a:r>
              <a:rPr lang="en-US" dirty="0" smtClean="0"/>
              <a:t>As your instructor, I commit to communicating openly and frequently with you about this class.  I will maintain a professional, safe learning environment adhering to the policies of CMC.  You can expect a reply to communication, be it via e-mail, voicemail or in person, within 24-48 business hours.</a:t>
            </a:r>
          </a:p>
          <a:p>
            <a:endParaRPr lang="en-US" dirty="0" smtClean="0"/>
          </a:p>
          <a:p>
            <a:pPr>
              <a:buNone/>
            </a:pPr>
            <a:r>
              <a:rPr lang="en-US" b="1" dirty="0" smtClean="0"/>
              <a:t>Syllabus Changes:  </a:t>
            </a:r>
          </a:p>
          <a:p>
            <a:r>
              <a:rPr lang="en-US" dirty="0" smtClean="0"/>
              <a:t>As your instructor, I retain the right to make changes based on the timeline of the class, feedback from learners and/or logistical issues and will inform you as soon as a change is made.</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Grading</a:t>
            </a:r>
            <a:endParaRPr lang="en-US" dirty="0"/>
          </a:p>
        </p:txBody>
      </p:sp>
      <p:sp>
        <p:nvSpPr>
          <p:cNvPr id="3" name="Content Placeholder 2"/>
          <p:cNvSpPr>
            <a:spLocks noGrp="1"/>
          </p:cNvSpPr>
          <p:nvPr>
            <p:ph idx="1"/>
          </p:nvPr>
        </p:nvSpPr>
        <p:spPr/>
        <p:txBody>
          <a:bodyPr/>
          <a:lstStyle/>
          <a:p>
            <a:r>
              <a:rPr lang="en-US" dirty="0" err="1">
                <a:solidFill>
                  <a:schemeClr val="tx1"/>
                </a:solidFill>
                <a:latin typeface="+mn-lt"/>
                <a:ea typeface="+mn-ea"/>
                <a:cs typeface="+mn-cs"/>
              </a:rPr>
              <a:t>Classwork</a:t>
            </a:r>
            <a:r>
              <a:rPr lang="en-US" dirty="0">
                <a:solidFill>
                  <a:schemeClr val="tx1"/>
                </a:solidFill>
                <a:latin typeface="+mn-lt"/>
                <a:ea typeface="+mn-ea"/>
                <a:cs typeface="+mn-cs"/>
              </a:rPr>
              <a:t> (homework and other assignments) = 25 %</a:t>
            </a:r>
          </a:p>
          <a:p>
            <a:r>
              <a:rPr lang="en-US" dirty="0">
                <a:solidFill>
                  <a:schemeClr val="tx1"/>
                </a:solidFill>
                <a:latin typeface="+mn-lt"/>
                <a:ea typeface="+mn-ea"/>
                <a:cs typeface="+mn-cs"/>
              </a:rPr>
              <a:t>Tests = 55 %</a:t>
            </a:r>
          </a:p>
          <a:p>
            <a:r>
              <a:rPr lang="en-US" dirty="0">
                <a:solidFill>
                  <a:schemeClr val="tx1"/>
                </a:solidFill>
                <a:latin typeface="+mn-lt"/>
                <a:ea typeface="+mn-ea"/>
                <a:cs typeface="+mn-cs"/>
              </a:rPr>
              <a:t>Final = 10 %</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Grade scale</a:t>
            </a:r>
            <a:endParaRPr lang="en-US" dirty="0"/>
          </a:p>
        </p:txBody>
      </p:sp>
      <p:graphicFrame>
        <p:nvGraphicFramePr>
          <p:cNvPr id="5" name="Content Placeholder 4"/>
          <p:cNvGraphicFramePr>
            <a:graphicFrameLocks noGrp="1"/>
          </p:cNvGraphicFramePr>
          <p:nvPr>
            <p:ph idx="1"/>
          </p:nvPr>
        </p:nvGraphicFramePr>
        <p:xfrm>
          <a:off x="1279523" y="1600200"/>
          <a:ext cx="3597276" cy="3657600"/>
        </p:xfrm>
        <a:graphic>
          <a:graphicData uri="http://schemas.openxmlformats.org/drawingml/2006/table">
            <a:tbl>
              <a:tblPr firstRow="1" bandRow="1">
                <a:tableStyleId>{5C22544A-7EE6-4342-B048-85BDC9FD1C3A}</a:tableStyleId>
              </a:tblPr>
              <a:tblGrid>
                <a:gridCol w="1798638"/>
                <a:gridCol w="1798638"/>
              </a:tblGrid>
              <a:tr h="609600">
                <a:tc>
                  <a:txBody>
                    <a:bodyPr/>
                    <a:lstStyle/>
                    <a:p>
                      <a:pPr marL="0" marR="0" algn="ctr">
                        <a:spcBef>
                          <a:spcPts val="0"/>
                        </a:spcBef>
                        <a:spcAft>
                          <a:spcPts val="0"/>
                        </a:spcAft>
                      </a:pPr>
                      <a:r>
                        <a:rPr lang="en-US" sz="1800" b="1" dirty="0">
                          <a:solidFill>
                            <a:srgbClr val="000000"/>
                          </a:solidFill>
                          <a:latin typeface="Arial"/>
                          <a:ea typeface="Times New Roman"/>
                          <a:cs typeface="Times New Roman"/>
                        </a:rPr>
                        <a:t>Points Attained</a:t>
                      </a:r>
                      <a:endParaRPr lang="en-US" sz="1800" dirty="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800" b="1">
                          <a:solidFill>
                            <a:srgbClr val="000000"/>
                          </a:solidFill>
                          <a:latin typeface="Arial"/>
                          <a:ea typeface="Times New Roman"/>
                          <a:cs typeface="Times New Roman"/>
                        </a:rPr>
                        <a:t>Grade</a:t>
                      </a:r>
                      <a:endParaRPr lang="en-US" sz="1800">
                        <a:latin typeface="Times New Roman"/>
                        <a:ea typeface="Times New Roman"/>
                        <a:cs typeface="Times New Roman"/>
                      </a:endParaRPr>
                    </a:p>
                  </a:txBody>
                  <a:tcPr marL="68580" marR="68580" marT="0" marB="0"/>
                </a:tc>
              </a:tr>
              <a:tr h="609600">
                <a:tc>
                  <a:txBody>
                    <a:bodyPr/>
                    <a:lstStyle/>
                    <a:p>
                      <a:pPr marL="0" marR="0" algn="ctr">
                        <a:spcBef>
                          <a:spcPts val="0"/>
                        </a:spcBef>
                        <a:spcAft>
                          <a:spcPts val="0"/>
                        </a:spcAft>
                      </a:pPr>
                      <a:r>
                        <a:rPr lang="en-US" sz="1800">
                          <a:solidFill>
                            <a:srgbClr val="000000"/>
                          </a:solidFill>
                          <a:latin typeface="Arial"/>
                          <a:ea typeface="Times New Roman"/>
                          <a:cs typeface="Times New Roman"/>
                        </a:rPr>
                        <a:t>90-100</a:t>
                      </a:r>
                      <a:endParaRPr lang="en-US" sz="18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800">
                          <a:solidFill>
                            <a:srgbClr val="000000"/>
                          </a:solidFill>
                          <a:latin typeface="Arial"/>
                          <a:ea typeface="Times New Roman"/>
                          <a:cs typeface="Times New Roman"/>
                        </a:rPr>
                        <a:t>A</a:t>
                      </a:r>
                      <a:endParaRPr lang="en-US" sz="1800">
                        <a:latin typeface="Times New Roman"/>
                        <a:ea typeface="Times New Roman"/>
                        <a:cs typeface="Times New Roman"/>
                      </a:endParaRPr>
                    </a:p>
                  </a:txBody>
                  <a:tcPr marL="68580" marR="68580" marT="0" marB="0"/>
                </a:tc>
              </a:tr>
              <a:tr h="609600">
                <a:tc>
                  <a:txBody>
                    <a:bodyPr/>
                    <a:lstStyle/>
                    <a:p>
                      <a:pPr marL="0" marR="0" algn="ctr">
                        <a:spcBef>
                          <a:spcPts val="0"/>
                        </a:spcBef>
                        <a:spcAft>
                          <a:spcPts val="0"/>
                        </a:spcAft>
                      </a:pPr>
                      <a:r>
                        <a:rPr lang="en-US" sz="1800">
                          <a:solidFill>
                            <a:srgbClr val="000000"/>
                          </a:solidFill>
                          <a:latin typeface="Arial"/>
                          <a:ea typeface="Times New Roman"/>
                          <a:cs typeface="Times New Roman"/>
                        </a:rPr>
                        <a:t>80-89</a:t>
                      </a:r>
                      <a:endParaRPr lang="en-US" sz="18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800" dirty="0">
                          <a:solidFill>
                            <a:srgbClr val="000000"/>
                          </a:solidFill>
                          <a:latin typeface="Arial"/>
                          <a:ea typeface="Times New Roman"/>
                          <a:cs typeface="Times New Roman"/>
                        </a:rPr>
                        <a:t>B</a:t>
                      </a:r>
                      <a:endParaRPr lang="en-US" sz="1800" dirty="0">
                        <a:latin typeface="Times New Roman"/>
                        <a:ea typeface="Times New Roman"/>
                        <a:cs typeface="Times New Roman"/>
                      </a:endParaRPr>
                    </a:p>
                  </a:txBody>
                  <a:tcPr marL="68580" marR="68580" marT="0" marB="0"/>
                </a:tc>
              </a:tr>
              <a:tr h="609600">
                <a:tc>
                  <a:txBody>
                    <a:bodyPr/>
                    <a:lstStyle/>
                    <a:p>
                      <a:pPr marL="0" marR="0" algn="ctr">
                        <a:spcBef>
                          <a:spcPts val="0"/>
                        </a:spcBef>
                        <a:spcAft>
                          <a:spcPts val="0"/>
                        </a:spcAft>
                      </a:pPr>
                      <a:r>
                        <a:rPr lang="en-US" sz="1800">
                          <a:solidFill>
                            <a:srgbClr val="000000"/>
                          </a:solidFill>
                          <a:latin typeface="Arial"/>
                          <a:ea typeface="Times New Roman"/>
                          <a:cs typeface="Times New Roman"/>
                        </a:rPr>
                        <a:t>70-79</a:t>
                      </a:r>
                      <a:endParaRPr lang="en-US" sz="18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800">
                          <a:solidFill>
                            <a:srgbClr val="000000"/>
                          </a:solidFill>
                          <a:latin typeface="Arial"/>
                          <a:ea typeface="Times New Roman"/>
                          <a:cs typeface="Times New Roman"/>
                        </a:rPr>
                        <a:t>C</a:t>
                      </a:r>
                      <a:endParaRPr lang="en-US" sz="1800">
                        <a:latin typeface="Times New Roman"/>
                        <a:ea typeface="Times New Roman"/>
                        <a:cs typeface="Times New Roman"/>
                      </a:endParaRPr>
                    </a:p>
                  </a:txBody>
                  <a:tcPr marL="68580" marR="68580" marT="0" marB="0"/>
                </a:tc>
              </a:tr>
              <a:tr h="609600">
                <a:tc>
                  <a:txBody>
                    <a:bodyPr/>
                    <a:lstStyle/>
                    <a:p>
                      <a:pPr marL="0" marR="0" algn="ctr">
                        <a:spcBef>
                          <a:spcPts val="0"/>
                        </a:spcBef>
                        <a:spcAft>
                          <a:spcPts val="0"/>
                        </a:spcAft>
                      </a:pPr>
                      <a:r>
                        <a:rPr lang="en-US" sz="1800">
                          <a:solidFill>
                            <a:srgbClr val="000000"/>
                          </a:solidFill>
                          <a:latin typeface="Arial"/>
                          <a:ea typeface="Times New Roman"/>
                          <a:cs typeface="Times New Roman"/>
                        </a:rPr>
                        <a:t>60-69</a:t>
                      </a:r>
                      <a:endParaRPr lang="en-US" sz="18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800" dirty="0">
                          <a:solidFill>
                            <a:srgbClr val="000000"/>
                          </a:solidFill>
                          <a:latin typeface="Arial"/>
                          <a:ea typeface="Times New Roman"/>
                          <a:cs typeface="Times New Roman"/>
                        </a:rPr>
                        <a:t>D</a:t>
                      </a:r>
                      <a:endParaRPr lang="en-US" sz="1800" dirty="0">
                        <a:latin typeface="Times New Roman"/>
                        <a:ea typeface="Times New Roman"/>
                        <a:cs typeface="Times New Roman"/>
                      </a:endParaRPr>
                    </a:p>
                  </a:txBody>
                  <a:tcPr marL="68580" marR="68580" marT="0" marB="0"/>
                </a:tc>
              </a:tr>
              <a:tr h="609600">
                <a:tc>
                  <a:txBody>
                    <a:bodyPr/>
                    <a:lstStyle/>
                    <a:p>
                      <a:pPr marL="0" marR="0" algn="ctr">
                        <a:spcBef>
                          <a:spcPts val="0"/>
                        </a:spcBef>
                        <a:spcAft>
                          <a:spcPts val="0"/>
                        </a:spcAft>
                      </a:pPr>
                      <a:r>
                        <a:rPr lang="en-US" sz="1800">
                          <a:solidFill>
                            <a:srgbClr val="000000"/>
                          </a:solidFill>
                          <a:latin typeface="Arial"/>
                          <a:ea typeface="Times New Roman"/>
                          <a:cs typeface="Times New Roman"/>
                        </a:rPr>
                        <a:t>50-59</a:t>
                      </a:r>
                      <a:endParaRPr lang="en-US" sz="1800">
                        <a:latin typeface="Times New Roman"/>
                        <a:ea typeface="Times New Roman"/>
                        <a:cs typeface="Times New Roman"/>
                      </a:endParaRPr>
                    </a:p>
                  </a:txBody>
                  <a:tcPr marL="68580" marR="68580" marT="0" marB="0"/>
                </a:tc>
                <a:tc>
                  <a:txBody>
                    <a:bodyPr/>
                    <a:lstStyle/>
                    <a:p>
                      <a:pPr marL="0" marR="0" algn="ctr">
                        <a:spcBef>
                          <a:spcPts val="0"/>
                        </a:spcBef>
                        <a:spcAft>
                          <a:spcPts val="0"/>
                        </a:spcAft>
                      </a:pPr>
                      <a:r>
                        <a:rPr lang="en-US" sz="1800" dirty="0">
                          <a:solidFill>
                            <a:srgbClr val="000000"/>
                          </a:solidFill>
                          <a:latin typeface="Arial"/>
                          <a:ea typeface="Times New Roman"/>
                          <a:cs typeface="Times New Roman"/>
                        </a:rPr>
                        <a:t>F</a:t>
                      </a:r>
                      <a:endParaRPr lang="en-US" sz="1800" dirty="0">
                        <a:latin typeface="Times New Roman"/>
                        <a:ea typeface="Times New Roman"/>
                        <a:cs typeface="Times New Roman"/>
                      </a:endParaRPr>
                    </a:p>
                  </a:txBody>
                  <a:tcPr marL="68580" marR="68580" marT="0" marB="0"/>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schedule</a:t>
            </a:r>
            <a:endParaRPr lang="en-US" dirty="0"/>
          </a:p>
        </p:txBody>
      </p:sp>
      <p:graphicFrame>
        <p:nvGraphicFramePr>
          <p:cNvPr id="4" name="Content Placeholder 3"/>
          <p:cNvGraphicFramePr>
            <a:graphicFrameLocks noGrp="1"/>
          </p:cNvGraphicFramePr>
          <p:nvPr>
            <p:ph idx="1"/>
          </p:nvPr>
        </p:nvGraphicFramePr>
        <p:xfrm>
          <a:off x="1279525" y="1600200"/>
          <a:ext cx="5257800" cy="4155440"/>
        </p:xfrm>
        <a:graphic>
          <a:graphicData uri="http://schemas.openxmlformats.org/drawingml/2006/table">
            <a:tbl>
              <a:tblPr firstRow="1" bandRow="1">
                <a:tableStyleId>{5C22544A-7EE6-4342-B048-85BDC9FD1C3A}</a:tableStyleId>
              </a:tblPr>
              <a:tblGrid>
                <a:gridCol w="1752600"/>
                <a:gridCol w="1752600"/>
                <a:gridCol w="1752600"/>
              </a:tblGrid>
              <a:tr h="370840">
                <a:tc>
                  <a:txBody>
                    <a:bodyPr/>
                    <a:lstStyle/>
                    <a:p>
                      <a:pPr marL="0" marR="0">
                        <a:spcBef>
                          <a:spcPts val="0"/>
                        </a:spcBef>
                        <a:spcAft>
                          <a:spcPts val="0"/>
                        </a:spcAft>
                      </a:pPr>
                      <a:r>
                        <a:rPr lang="en-US" sz="1400" b="1" dirty="0">
                          <a:latin typeface="Arial"/>
                          <a:ea typeface="Times New Roman"/>
                          <a:cs typeface="Times New Roman"/>
                        </a:rPr>
                        <a:t>Chapter</a:t>
                      </a:r>
                      <a:endParaRPr lang="en-US" sz="1400" dirty="0">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400" b="1">
                          <a:latin typeface="Arial"/>
                          <a:ea typeface="Times New Roman"/>
                          <a:cs typeface="Times New Roman"/>
                        </a:rPr>
                        <a:t>Sections Covered</a:t>
                      </a:r>
                      <a:endParaRPr lang="en-US" sz="1400">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400" b="1">
                          <a:latin typeface="Arial"/>
                          <a:ea typeface="Times New Roman"/>
                          <a:cs typeface="Times New Roman"/>
                        </a:rPr>
                        <a:t>Tests</a:t>
                      </a:r>
                      <a:endParaRPr lang="en-US" sz="1400">
                        <a:latin typeface="Times New Roman"/>
                        <a:ea typeface="Times New Roman"/>
                        <a:cs typeface="Times New Roman"/>
                      </a:endParaRPr>
                    </a:p>
                  </a:txBody>
                  <a:tcPr marL="68580" marR="68580" marT="0" marB="0"/>
                </a:tc>
              </a:tr>
              <a:tr h="370840">
                <a:tc>
                  <a:txBody>
                    <a:bodyPr/>
                    <a:lstStyle/>
                    <a:p>
                      <a:pPr marL="0" marR="0">
                        <a:spcBef>
                          <a:spcPts val="0"/>
                        </a:spcBef>
                        <a:spcAft>
                          <a:spcPts val="0"/>
                        </a:spcAft>
                      </a:pPr>
                      <a:r>
                        <a:rPr lang="en-US" sz="1400">
                          <a:latin typeface="Arial"/>
                          <a:ea typeface="Times New Roman"/>
                          <a:cs typeface="Times New Roman"/>
                        </a:rPr>
                        <a:t>One</a:t>
                      </a:r>
                      <a:endParaRPr lang="en-US" sz="1400">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400">
                          <a:latin typeface="Arial"/>
                          <a:ea typeface="Times New Roman"/>
                          <a:cs typeface="Times New Roman"/>
                        </a:rPr>
                        <a:t>1.1, 1.2, 1.3, 1.4, Review Chapter 1</a:t>
                      </a:r>
                      <a:endParaRPr lang="en-US" sz="1400">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400">
                          <a:latin typeface="Arial"/>
                          <a:ea typeface="Times New Roman"/>
                          <a:cs typeface="Times New Roman"/>
                        </a:rPr>
                        <a:t>Chapter 1 Test</a:t>
                      </a:r>
                      <a:endParaRPr lang="en-US" sz="1400">
                        <a:latin typeface="Times New Roman"/>
                        <a:ea typeface="Times New Roman"/>
                        <a:cs typeface="Times New Roman"/>
                      </a:endParaRPr>
                    </a:p>
                  </a:txBody>
                  <a:tcPr marL="68580" marR="68580" marT="0" marB="0"/>
                </a:tc>
              </a:tr>
              <a:tr h="370840">
                <a:tc>
                  <a:txBody>
                    <a:bodyPr/>
                    <a:lstStyle/>
                    <a:p>
                      <a:pPr marL="0" marR="0">
                        <a:spcBef>
                          <a:spcPts val="0"/>
                        </a:spcBef>
                        <a:spcAft>
                          <a:spcPts val="0"/>
                        </a:spcAft>
                      </a:pPr>
                      <a:r>
                        <a:rPr lang="en-US" sz="1400">
                          <a:latin typeface="Arial"/>
                          <a:ea typeface="Times New Roman"/>
                          <a:cs typeface="Times New Roman"/>
                        </a:rPr>
                        <a:t>Two</a:t>
                      </a:r>
                      <a:endParaRPr lang="en-US" sz="1400">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400">
                          <a:latin typeface="Arial"/>
                          <a:ea typeface="Times New Roman"/>
                          <a:cs typeface="Times New Roman"/>
                        </a:rPr>
                        <a:t>2.1, 2.2, 2.3, 2.4, Review Chapter 2</a:t>
                      </a:r>
                      <a:endParaRPr lang="en-US" sz="1400">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400">
                          <a:latin typeface="Arial"/>
                          <a:ea typeface="Times New Roman"/>
                          <a:cs typeface="Times New Roman"/>
                        </a:rPr>
                        <a:t>Chapter 2 Test</a:t>
                      </a:r>
                      <a:endParaRPr lang="en-US" sz="1400">
                        <a:latin typeface="Times New Roman"/>
                        <a:ea typeface="Times New Roman"/>
                        <a:cs typeface="Times New Roman"/>
                      </a:endParaRPr>
                    </a:p>
                  </a:txBody>
                  <a:tcPr marL="68580" marR="68580" marT="0" marB="0"/>
                </a:tc>
              </a:tr>
              <a:tr h="370840">
                <a:tc>
                  <a:txBody>
                    <a:bodyPr/>
                    <a:lstStyle/>
                    <a:p>
                      <a:pPr marL="0" marR="0">
                        <a:spcBef>
                          <a:spcPts val="0"/>
                        </a:spcBef>
                        <a:spcAft>
                          <a:spcPts val="0"/>
                        </a:spcAft>
                      </a:pPr>
                      <a:r>
                        <a:rPr lang="en-US" sz="1400">
                          <a:latin typeface="Arial"/>
                          <a:ea typeface="Times New Roman"/>
                          <a:cs typeface="Times New Roman"/>
                        </a:rPr>
                        <a:t>Three</a:t>
                      </a:r>
                      <a:endParaRPr lang="en-US" sz="1400">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400">
                          <a:latin typeface="Arial"/>
                          <a:ea typeface="Times New Roman"/>
                          <a:cs typeface="Times New Roman"/>
                        </a:rPr>
                        <a:t>3.1, 3.2, 3.3, 3.4, Review Chapter 3</a:t>
                      </a:r>
                      <a:endParaRPr lang="en-US" sz="1400">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400">
                          <a:latin typeface="Arial"/>
                          <a:ea typeface="Times New Roman"/>
                          <a:cs typeface="Times New Roman"/>
                        </a:rPr>
                        <a:t>Chapter 3 Test</a:t>
                      </a:r>
                      <a:endParaRPr lang="en-US" sz="1400">
                        <a:latin typeface="Times New Roman"/>
                        <a:ea typeface="Times New Roman"/>
                        <a:cs typeface="Times New Roman"/>
                      </a:endParaRPr>
                    </a:p>
                  </a:txBody>
                  <a:tcPr marL="68580" marR="68580" marT="0" marB="0"/>
                </a:tc>
              </a:tr>
              <a:tr h="370840">
                <a:tc>
                  <a:txBody>
                    <a:bodyPr/>
                    <a:lstStyle/>
                    <a:p>
                      <a:pPr marL="0" marR="0">
                        <a:spcBef>
                          <a:spcPts val="0"/>
                        </a:spcBef>
                        <a:spcAft>
                          <a:spcPts val="0"/>
                        </a:spcAft>
                      </a:pPr>
                      <a:r>
                        <a:rPr lang="en-US" sz="1400">
                          <a:latin typeface="Arial"/>
                          <a:ea typeface="Times New Roman"/>
                          <a:cs typeface="Times New Roman"/>
                        </a:rPr>
                        <a:t>Four</a:t>
                      </a:r>
                      <a:endParaRPr lang="en-US" sz="1400">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400">
                          <a:latin typeface="Arial"/>
                          <a:ea typeface="Times New Roman"/>
                          <a:cs typeface="Times New Roman"/>
                        </a:rPr>
                        <a:t>4.1, 4.2, 4.3, 4.4, 4.5, 4.6, 4.7, Review Chapter 4</a:t>
                      </a:r>
                      <a:endParaRPr lang="en-US" sz="1400">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400">
                          <a:latin typeface="Arial"/>
                          <a:ea typeface="Times New Roman"/>
                          <a:cs typeface="Times New Roman"/>
                        </a:rPr>
                        <a:t>Chapter 4 Test</a:t>
                      </a:r>
                      <a:endParaRPr lang="en-US" sz="1400">
                        <a:latin typeface="Times New Roman"/>
                        <a:ea typeface="Times New Roman"/>
                        <a:cs typeface="Times New Roman"/>
                      </a:endParaRPr>
                    </a:p>
                  </a:txBody>
                  <a:tcPr marL="68580" marR="68580" marT="0" marB="0"/>
                </a:tc>
              </a:tr>
              <a:tr h="370840">
                <a:tc>
                  <a:txBody>
                    <a:bodyPr/>
                    <a:lstStyle/>
                    <a:p>
                      <a:pPr marL="0" marR="0">
                        <a:spcBef>
                          <a:spcPts val="0"/>
                        </a:spcBef>
                        <a:spcAft>
                          <a:spcPts val="0"/>
                        </a:spcAft>
                      </a:pPr>
                      <a:r>
                        <a:rPr lang="en-US" sz="1400">
                          <a:latin typeface="Arial"/>
                          <a:ea typeface="Times New Roman"/>
                          <a:cs typeface="Times New Roman"/>
                        </a:rPr>
                        <a:t>Five</a:t>
                      </a:r>
                      <a:endParaRPr lang="en-US" sz="1400">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400" dirty="0">
                          <a:latin typeface="Arial"/>
                          <a:ea typeface="Times New Roman"/>
                          <a:cs typeface="Times New Roman"/>
                        </a:rPr>
                        <a:t>5.1, 5.2, 5.3, 5.4, 5.5, 5.6, 5.7, Chapter Five Review</a:t>
                      </a:r>
                      <a:endParaRPr lang="en-US" sz="1400" dirty="0">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400">
                          <a:latin typeface="Arial"/>
                          <a:ea typeface="Times New Roman"/>
                          <a:cs typeface="Times New Roman"/>
                        </a:rPr>
                        <a:t>Chapter Five Test</a:t>
                      </a:r>
                      <a:endParaRPr lang="en-US" sz="1400">
                        <a:latin typeface="Times New Roman"/>
                        <a:ea typeface="Times New Roman"/>
                        <a:cs typeface="Times New Roman"/>
                      </a:endParaRPr>
                    </a:p>
                  </a:txBody>
                  <a:tcPr marL="68580" marR="68580" marT="0" marB="0"/>
                </a:tc>
              </a:tr>
              <a:tr h="370840">
                <a:tc>
                  <a:txBody>
                    <a:bodyPr/>
                    <a:lstStyle/>
                    <a:p>
                      <a:pPr marL="0" marR="0">
                        <a:spcBef>
                          <a:spcPts val="0"/>
                        </a:spcBef>
                        <a:spcAft>
                          <a:spcPts val="0"/>
                        </a:spcAft>
                      </a:pPr>
                      <a:r>
                        <a:rPr lang="en-US" sz="1400">
                          <a:latin typeface="Arial"/>
                          <a:ea typeface="Times New Roman"/>
                          <a:cs typeface="Times New Roman"/>
                        </a:rPr>
                        <a:t>Eleven</a:t>
                      </a:r>
                      <a:endParaRPr lang="en-US" sz="1400">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400">
                          <a:latin typeface="Arial"/>
                          <a:ea typeface="Times New Roman"/>
                          <a:cs typeface="Times New Roman"/>
                        </a:rPr>
                        <a:t>11.1, 11.2, 11.3, 11.4, 11.5, 11.6, Chapter 11 Review</a:t>
                      </a:r>
                      <a:endParaRPr lang="en-US" sz="1400">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400">
                          <a:latin typeface="Arial"/>
                          <a:ea typeface="Times New Roman"/>
                          <a:cs typeface="Times New Roman"/>
                        </a:rPr>
                        <a:t>Chapter 11 Test</a:t>
                      </a:r>
                      <a:endParaRPr lang="en-US" sz="1400">
                        <a:latin typeface="Times New Roman"/>
                        <a:ea typeface="Times New Roman"/>
                        <a:cs typeface="Times New Roman"/>
                      </a:endParaRPr>
                    </a:p>
                  </a:txBody>
                  <a:tcPr marL="68580" marR="68580" marT="0" marB="0"/>
                </a:tc>
              </a:tr>
              <a:tr h="370840">
                <a:tc>
                  <a:txBody>
                    <a:bodyPr/>
                    <a:lstStyle/>
                    <a:p>
                      <a:pPr marL="0" marR="0">
                        <a:spcBef>
                          <a:spcPts val="0"/>
                        </a:spcBef>
                        <a:spcAft>
                          <a:spcPts val="0"/>
                        </a:spcAft>
                      </a:pPr>
                      <a:endParaRPr lang="en-US" sz="1400">
                        <a:latin typeface="Arial"/>
                        <a:ea typeface="Times New Roman"/>
                        <a:cs typeface="Times New Roman"/>
                      </a:endParaRPr>
                    </a:p>
                  </a:txBody>
                  <a:tcPr marL="68580" marR="68580" marT="0" marB="0"/>
                </a:tc>
                <a:tc>
                  <a:txBody>
                    <a:bodyPr/>
                    <a:lstStyle/>
                    <a:p>
                      <a:pPr marL="0" marR="0">
                        <a:spcBef>
                          <a:spcPts val="0"/>
                        </a:spcBef>
                        <a:spcAft>
                          <a:spcPts val="0"/>
                        </a:spcAft>
                      </a:pPr>
                      <a:r>
                        <a:rPr lang="en-US" sz="1400">
                          <a:latin typeface="Arial"/>
                          <a:ea typeface="Times New Roman"/>
                          <a:cs typeface="Times New Roman"/>
                        </a:rPr>
                        <a:t>Review for Final</a:t>
                      </a:r>
                      <a:endParaRPr lang="en-US" sz="1400">
                        <a:latin typeface="Times New Roman"/>
                        <a:ea typeface="Times New Roman"/>
                        <a:cs typeface="Times New Roman"/>
                      </a:endParaRPr>
                    </a:p>
                  </a:txBody>
                  <a:tcPr marL="68580" marR="68580" marT="0" marB="0"/>
                </a:tc>
                <a:tc>
                  <a:txBody>
                    <a:bodyPr/>
                    <a:lstStyle/>
                    <a:p>
                      <a:pPr marL="0" marR="0">
                        <a:spcBef>
                          <a:spcPts val="0"/>
                        </a:spcBef>
                        <a:spcAft>
                          <a:spcPts val="0"/>
                        </a:spcAft>
                      </a:pPr>
                      <a:r>
                        <a:rPr lang="en-US" sz="1400" dirty="0">
                          <a:latin typeface="Arial"/>
                          <a:ea typeface="Times New Roman"/>
                          <a:cs typeface="Times New Roman"/>
                        </a:rPr>
                        <a:t>Final</a:t>
                      </a:r>
                      <a:endParaRPr lang="en-US" sz="1400" dirty="0">
                        <a:latin typeface="Times New Roman"/>
                        <a:ea typeface="Times New Roman"/>
                        <a:cs typeface="Times New Roman"/>
                      </a:endParaRPr>
                    </a:p>
                  </a:txBody>
                  <a:tcPr marL="68580" marR="68580" marT="0" marB="0"/>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Instructors’ Information</a:t>
            </a:r>
            <a:endParaRPr lang="en-US" dirty="0"/>
          </a:p>
        </p:txBody>
      </p:sp>
      <p:sp>
        <p:nvSpPr>
          <p:cNvPr id="3" name="Content Placeholder 2"/>
          <p:cNvSpPr>
            <a:spLocks noGrp="1"/>
          </p:cNvSpPr>
          <p:nvPr>
            <p:ph idx="1"/>
          </p:nvPr>
        </p:nvSpPr>
        <p:spPr/>
        <p:txBody>
          <a:bodyPr/>
          <a:lstStyle/>
          <a:p>
            <a:r>
              <a:rPr lang="en-US" b="1" dirty="0" smtClean="0"/>
              <a:t>Instructors</a:t>
            </a:r>
            <a:r>
              <a:rPr lang="en-US" dirty="0" smtClean="0"/>
              <a:t>: 	Ameena </a:t>
            </a:r>
            <a:r>
              <a:rPr lang="en-US" dirty="0" smtClean="0"/>
              <a:t>Amdahl-Mason</a:t>
            </a:r>
            <a:endParaRPr lang="en-US" dirty="0" smtClean="0"/>
          </a:p>
          <a:p>
            <a:r>
              <a:rPr lang="en-US" b="1" dirty="0" smtClean="0"/>
              <a:t>Telephone</a:t>
            </a:r>
            <a:r>
              <a:rPr lang="en-US" dirty="0" smtClean="0"/>
              <a:t>: 503-518-5925  </a:t>
            </a:r>
          </a:p>
          <a:p>
            <a:r>
              <a:rPr lang="en-US" b="1" dirty="0" smtClean="0"/>
              <a:t>Email</a:t>
            </a:r>
            <a:r>
              <a:rPr lang="en-US" dirty="0" smtClean="0"/>
              <a:t>: </a:t>
            </a:r>
            <a:r>
              <a:rPr lang="en-US" u="sng" dirty="0" smtClean="0">
                <a:hlinkClick r:id="rId3"/>
              </a:rPr>
              <a:t>amdahl-masona@nclack.k12.or.us</a:t>
            </a:r>
            <a:r>
              <a:rPr lang="en-US" dirty="0" smtClean="0"/>
              <a:t>, </a:t>
            </a:r>
            <a:r>
              <a:rPr lang="en-US" dirty="0" smtClean="0">
                <a:hlinkClick r:id="rId4"/>
              </a:rPr>
              <a:t>ameena80@gmail.com</a:t>
            </a:r>
            <a:endParaRPr lang="en-US" dirty="0" smtClean="0"/>
          </a:p>
          <a:p>
            <a:r>
              <a:rPr lang="en-US" b="1" dirty="0" smtClean="0"/>
              <a:t>Office Hours</a:t>
            </a:r>
            <a:r>
              <a:rPr lang="en-US" dirty="0" smtClean="0"/>
              <a:t>: 7:45-9:15am/2:45-3:45pm or by arrangement</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description</a:t>
            </a:r>
            <a:endParaRPr lang="en-US" dirty="0"/>
          </a:p>
        </p:txBody>
      </p:sp>
      <p:sp>
        <p:nvSpPr>
          <p:cNvPr id="3" name="Content Placeholder 2"/>
          <p:cNvSpPr>
            <a:spLocks noGrp="1"/>
          </p:cNvSpPr>
          <p:nvPr>
            <p:ph idx="1"/>
          </p:nvPr>
        </p:nvSpPr>
        <p:spPr/>
        <p:txBody>
          <a:bodyPr>
            <a:normAutofit fontScale="55000" lnSpcReduction="20000"/>
          </a:bodyPr>
          <a:lstStyle/>
          <a:p>
            <a:pPr>
              <a:buNone/>
            </a:pPr>
            <a:r>
              <a:rPr lang="en-US" b="1" dirty="0" smtClean="0"/>
              <a:t>Course Description        </a:t>
            </a:r>
            <a:endParaRPr lang="en-US" dirty="0" smtClean="0"/>
          </a:p>
          <a:p>
            <a:r>
              <a:rPr lang="en-US" dirty="0" smtClean="0"/>
              <a:t>This course is part I of a pre-calculus sequence that provides an extensive study of functions and their inverses modeled algebraically, numerically and graphically.  Specific functions include the exponential, logarithmic, polynomial and power functions.  Modeling real world applications are emphasized.</a:t>
            </a:r>
          </a:p>
          <a:p>
            <a:pPr>
              <a:buNone/>
            </a:pPr>
            <a:r>
              <a:rPr lang="en-US" dirty="0" smtClean="0"/>
              <a:t> </a:t>
            </a:r>
          </a:p>
          <a:p>
            <a:pPr>
              <a:buNone/>
            </a:pPr>
            <a:r>
              <a:rPr lang="en-US" b="1" dirty="0" smtClean="0"/>
              <a:t>Course Objectives</a:t>
            </a:r>
            <a:endParaRPr lang="en-US" dirty="0" smtClean="0"/>
          </a:p>
          <a:p>
            <a:r>
              <a:rPr lang="en-US" dirty="0" smtClean="0"/>
              <a:t>This course will foster an understanding of functions and their properties, including rates of change, short- and long-run behavior, transformations and symmetry, algebra and composition of functions, inverse functions, discrete functions, and fitting functions to data.  Particular attention will be paid to the use of functions to model applications and solve problems.</a:t>
            </a:r>
          </a:p>
          <a:p>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class information</a:t>
            </a:r>
            <a:endParaRPr lang="en-US" dirty="0"/>
          </a:p>
        </p:txBody>
      </p:sp>
      <p:sp>
        <p:nvSpPr>
          <p:cNvPr id="3" name="Content Placeholder 2"/>
          <p:cNvSpPr>
            <a:spLocks noGrp="1"/>
          </p:cNvSpPr>
          <p:nvPr>
            <p:ph idx="1"/>
          </p:nvPr>
        </p:nvSpPr>
        <p:spPr/>
        <p:txBody>
          <a:bodyPr>
            <a:normAutofit lnSpcReduction="10000"/>
          </a:bodyPr>
          <a:lstStyle/>
          <a:p>
            <a:r>
              <a:rPr lang="en-US" b="1" dirty="0">
                <a:solidFill>
                  <a:schemeClr val="tx1"/>
                </a:solidFill>
                <a:latin typeface="+mn-lt"/>
                <a:ea typeface="+mn-ea"/>
                <a:cs typeface="+mn-cs"/>
              </a:rPr>
              <a:t>Credits:</a:t>
            </a:r>
            <a:r>
              <a:rPr lang="en-US" dirty="0">
                <a:solidFill>
                  <a:schemeClr val="tx1"/>
                </a:solidFill>
                <a:latin typeface="+mn-lt"/>
                <a:ea typeface="+mn-ea"/>
                <a:cs typeface="+mn-cs"/>
              </a:rPr>
              <a:t> 0.5 Credits per term if taken for high school credit, 1.5 if taken for college credit (student must receive a C or better to receive college credit)</a:t>
            </a:r>
          </a:p>
          <a:p>
            <a:r>
              <a:rPr lang="en-US" b="1" dirty="0">
                <a:solidFill>
                  <a:schemeClr val="tx1"/>
                </a:solidFill>
                <a:latin typeface="+mn-lt"/>
                <a:ea typeface="+mn-ea"/>
                <a:cs typeface="+mn-cs"/>
              </a:rPr>
              <a:t>Class Schedule:</a:t>
            </a:r>
            <a:r>
              <a:rPr lang="en-US" i="1" dirty="0">
                <a:solidFill>
                  <a:schemeClr val="tx1"/>
                </a:solidFill>
                <a:latin typeface="+mn-lt"/>
                <a:ea typeface="+mn-ea"/>
                <a:cs typeface="+mn-cs"/>
              </a:rPr>
              <a:t> </a:t>
            </a:r>
            <a:r>
              <a:rPr lang="en-US" dirty="0">
                <a:solidFill>
                  <a:schemeClr val="tx1"/>
                </a:solidFill>
                <a:latin typeface="+mn-lt"/>
                <a:ea typeface="+mn-ea"/>
                <a:cs typeface="+mn-cs"/>
              </a:rPr>
              <a:t>3</a:t>
            </a:r>
            <a:r>
              <a:rPr lang="en-US" baseline="30000" dirty="0">
                <a:solidFill>
                  <a:schemeClr val="tx1"/>
                </a:solidFill>
                <a:latin typeface="+mn-lt"/>
                <a:ea typeface="+mn-ea"/>
                <a:cs typeface="+mn-cs"/>
              </a:rPr>
              <a:t>rd</a:t>
            </a:r>
            <a:r>
              <a:rPr lang="en-US" dirty="0">
                <a:solidFill>
                  <a:schemeClr val="tx1"/>
                </a:solidFill>
                <a:latin typeface="+mn-lt"/>
                <a:ea typeface="+mn-ea"/>
                <a:cs typeface="+mn-cs"/>
              </a:rPr>
              <a:t> period, every day (M/W/F 12:50-1:45, T/R 12:20-1:30)</a:t>
            </a:r>
          </a:p>
          <a:p>
            <a:r>
              <a:rPr lang="en-US" b="1" dirty="0">
                <a:solidFill>
                  <a:schemeClr val="tx1"/>
                </a:solidFill>
                <a:latin typeface="+mn-lt"/>
                <a:ea typeface="+mn-ea"/>
                <a:cs typeface="+mn-cs"/>
              </a:rPr>
              <a:t>Location:</a:t>
            </a:r>
            <a:r>
              <a:rPr lang="en-US" dirty="0">
                <a:solidFill>
                  <a:schemeClr val="tx1"/>
                </a:solidFill>
                <a:latin typeface="+mn-lt"/>
                <a:ea typeface="+mn-ea"/>
                <a:cs typeface="+mn-cs"/>
              </a:rPr>
              <a:t> CMC main campus; math room</a:t>
            </a:r>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and Supplies</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b="1" dirty="0" smtClean="0"/>
              <a:t>Resources</a:t>
            </a:r>
            <a:r>
              <a:rPr lang="en-US" dirty="0" smtClean="0"/>
              <a:t>:  </a:t>
            </a:r>
          </a:p>
          <a:p>
            <a:r>
              <a:rPr lang="en-US" dirty="0" smtClean="0"/>
              <a:t>Students have access to resources posted on the CMC website under the instructor’s page.  Included with the resources, students will also find:</a:t>
            </a:r>
          </a:p>
          <a:p>
            <a:pPr lvl="1" fontAlgn="base" hangingPunct="0"/>
            <a:r>
              <a:rPr lang="en-US" dirty="0" smtClean="0"/>
              <a:t>Current weekly grades posted</a:t>
            </a:r>
          </a:p>
          <a:p>
            <a:pPr lvl="1" fontAlgn="base" hangingPunct="0"/>
            <a:r>
              <a:rPr lang="en-US" dirty="0" smtClean="0"/>
              <a:t>Current assignments posted</a:t>
            </a:r>
          </a:p>
          <a:p>
            <a:pPr lvl="1" fontAlgn="base" hangingPunct="0"/>
            <a:r>
              <a:rPr lang="en-US" dirty="0" smtClean="0"/>
              <a:t>Instructions to each assignments</a:t>
            </a:r>
          </a:p>
          <a:p>
            <a:pPr lvl="1" fontAlgn="base" hangingPunct="0"/>
            <a:r>
              <a:rPr lang="en-US" dirty="0" smtClean="0"/>
              <a:t>Other materials to be included as the course </a:t>
            </a:r>
            <a:r>
              <a:rPr lang="en-US" dirty="0" smtClean="0"/>
              <a:t>progresses</a:t>
            </a:r>
            <a:endParaRPr lang="en-US" dirty="0" smtClean="0"/>
          </a:p>
          <a:p>
            <a:pPr>
              <a:buNone/>
            </a:pPr>
            <a:r>
              <a:rPr lang="en-US" b="1" dirty="0" smtClean="0"/>
              <a:t>Supplies</a:t>
            </a:r>
            <a:r>
              <a:rPr lang="en-US" dirty="0" smtClean="0"/>
              <a:t>:  Students are to bring a writing utensil every day along with a binder, notebook paper, and completed work from the previous day, handouts given out in class, and a calculator</a:t>
            </a:r>
            <a:r>
              <a:rPr lang="en-US" dirty="0" smtClean="0"/>
              <a:t>.</a:t>
            </a:r>
          </a:p>
          <a:p>
            <a:pPr>
              <a:buNone/>
            </a:pPr>
            <a:r>
              <a:rPr lang="en-US" b="1" dirty="0">
                <a:solidFill>
                  <a:schemeClr val="tx1"/>
                </a:solidFill>
                <a:latin typeface="+mn-lt"/>
                <a:ea typeface="+mn-ea"/>
                <a:cs typeface="+mn-cs"/>
              </a:rPr>
              <a:t>Textbook</a:t>
            </a:r>
            <a:r>
              <a:rPr lang="en-US" dirty="0">
                <a:solidFill>
                  <a:schemeClr val="tx1"/>
                </a:solidFill>
                <a:latin typeface="+mn-lt"/>
                <a:ea typeface="+mn-ea"/>
                <a:cs typeface="+mn-cs"/>
              </a:rPr>
              <a:t>: </a:t>
            </a:r>
            <a:r>
              <a:rPr lang="en-US" i="1" dirty="0">
                <a:solidFill>
                  <a:schemeClr val="tx1"/>
                </a:solidFill>
                <a:latin typeface="+mn-lt"/>
                <a:ea typeface="+mn-ea"/>
                <a:cs typeface="+mn-cs"/>
              </a:rPr>
              <a:t>Algebra and Trigonometry with Modeling and Visualization</a:t>
            </a:r>
            <a:r>
              <a:rPr lang="en-US" dirty="0">
                <a:solidFill>
                  <a:schemeClr val="tx1"/>
                </a:solidFill>
                <a:latin typeface="+mn-lt"/>
                <a:ea typeface="+mn-ea"/>
                <a:cs typeface="+mn-cs"/>
              </a:rPr>
              <a:t>, 3rd ed., Gary </a:t>
            </a:r>
            <a:r>
              <a:rPr lang="en-US" dirty="0" err="1">
                <a:solidFill>
                  <a:schemeClr val="tx1"/>
                </a:solidFill>
                <a:latin typeface="+mn-lt"/>
                <a:ea typeface="+mn-ea"/>
                <a:cs typeface="+mn-cs"/>
              </a:rPr>
              <a:t>Rockswold</a:t>
            </a:r>
            <a:r>
              <a:rPr lang="en-US" dirty="0">
                <a:solidFill>
                  <a:schemeClr val="tx1"/>
                </a:solidFill>
                <a:latin typeface="+mn-lt"/>
                <a:ea typeface="+mn-ea"/>
                <a:cs typeface="+mn-cs"/>
              </a:rPr>
              <a:t>, Pearson/Addison Wesley.</a:t>
            </a:r>
          </a:p>
          <a:p>
            <a:pPr>
              <a:buNone/>
            </a:pPr>
            <a:endParaRPr lang="en-US" b="1"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Reading/Writing/Speaking skills</a:t>
            </a:r>
            <a:endParaRPr lang="en-US" dirty="0"/>
          </a:p>
        </p:txBody>
      </p:sp>
      <p:sp>
        <p:nvSpPr>
          <p:cNvPr id="3" name="Content Placeholder 2"/>
          <p:cNvSpPr>
            <a:spLocks noGrp="1"/>
          </p:cNvSpPr>
          <p:nvPr>
            <p:ph idx="1"/>
          </p:nvPr>
        </p:nvSpPr>
        <p:spPr/>
        <p:txBody>
          <a:bodyPr/>
          <a:lstStyle/>
          <a:p>
            <a:r>
              <a:rPr lang="en-US" dirty="0" smtClean="0"/>
              <a:t>The skills will be integrated into this course.</a:t>
            </a:r>
          </a:p>
          <a:p>
            <a:r>
              <a:rPr lang="en-US" dirty="0" smtClean="0"/>
              <a:t>There are more details in your syllabus.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Responsibilities and Policies</a:t>
            </a:r>
            <a:endParaRPr lang="en-US" dirty="0"/>
          </a:p>
        </p:txBody>
      </p:sp>
      <p:sp>
        <p:nvSpPr>
          <p:cNvPr id="3" name="Content Placeholder 2"/>
          <p:cNvSpPr>
            <a:spLocks noGrp="1"/>
          </p:cNvSpPr>
          <p:nvPr>
            <p:ph idx="1"/>
          </p:nvPr>
        </p:nvSpPr>
        <p:spPr/>
        <p:txBody>
          <a:bodyPr>
            <a:normAutofit fontScale="55000" lnSpcReduction="20000"/>
          </a:bodyPr>
          <a:lstStyle/>
          <a:p>
            <a:pPr>
              <a:buNone/>
            </a:pPr>
            <a:r>
              <a:rPr lang="en-US" b="1" dirty="0" smtClean="0"/>
              <a:t>Student Responsibilities:  </a:t>
            </a:r>
          </a:p>
          <a:p>
            <a:r>
              <a:rPr lang="en-US" dirty="0" smtClean="0"/>
              <a:t>As a student of CMC, I expect you to adhere to the policies of the school, as outlined by the Student Handbook (located on the website).  You are responsible for the assignments in this class and to communicate any questions, comments or concerns you have to me.  Acceptable means of communication include an appointment, e-mail, voicemail or through online discussion forums/blogs.  Use of correct grammar and punctuation is required in all written communications.  </a:t>
            </a:r>
          </a:p>
          <a:p>
            <a:pPr>
              <a:buNone/>
            </a:pPr>
            <a:r>
              <a:rPr lang="en-US" dirty="0" smtClean="0"/>
              <a:t> </a:t>
            </a:r>
          </a:p>
          <a:p>
            <a:r>
              <a:rPr lang="en-US" dirty="0" smtClean="0"/>
              <a:t>Plagiarism, cheating and collusion are prohibited at CMC.  Students who fail to observe these standards are subject to disciplinary action.  Please refer to the CMC Student Handbook for further definitions and consequences of these behaviors, available at: </a:t>
            </a:r>
            <a:r>
              <a:rPr lang="en-US" u="sng" dirty="0" smtClean="0">
                <a:hlinkClick r:id="rId3"/>
              </a:rPr>
              <a:t>www.clackamasmiddlecollege.org</a:t>
            </a:r>
            <a:endParaRPr lang="en-US" dirty="0" smtClean="0"/>
          </a:p>
          <a:p>
            <a:pPr>
              <a:buNone/>
            </a:pPr>
            <a:r>
              <a:rPr lang="en-US" b="1" dirty="0" smtClean="0"/>
              <a:t> </a:t>
            </a:r>
            <a:endParaRPr lang="en-US" dirty="0" smtClean="0"/>
          </a:p>
          <a:p>
            <a:pPr>
              <a:buNone/>
            </a:pPr>
            <a:r>
              <a:rPr lang="en-US" dirty="0" smtClean="0"/>
              <a:t> </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Attendance</a:t>
            </a:r>
            <a:endParaRPr lang="en-US" dirty="0"/>
          </a:p>
        </p:txBody>
      </p:sp>
      <p:sp>
        <p:nvSpPr>
          <p:cNvPr id="3" name="Content Placeholder 2"/>
          <p:cNvSpPr>
            <a:spLocks noGrp="1"/>
          </p:cNvSpPr>
          <p:nvPr>
            <p:ph idx="1"/>
          </p:nvPr>
        </p:nvSpPr>
        <p:spPr/>
        <p:txBody>
          <a:bodyPr/>
          <a:lstStyle/>
          <a:p>
            <a:pPr>
              <a:buNone/>
            </a:pPr>
            <a:r>
              <a:rPr lang="en-US" b="1" dirty="0" smtClean="0"/>
              <a:t>Attendance:</a:t>
            </a:r>
            <a:r>
              <a:rPr lang="en-US" dirty="0" smtClean="0"/>
              <a:t>  </a:t>
            </a:r>
          </a:p>
          <a:p>
            <a:r>
              <a:rPr lang="en-US" dirty="0" smtClean="0"/>
              <a:t>Attending class daily will impact a student’s opportunity to learn in a positive manner and should result in mastery of skills, benchmarks and standards mentioned above.</a:t>
            </a:r>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policies</a:t>
            </a:r>
            <a:endParaRPr lang="en-US" dirty="0"/>
          </a:p>
        </p:txBody>
      </p:sp>
      <p:sp>
        <p:nvSpPr>
          <p:cNvPr id="3" name="Content Placeholder 2"/>
          <p:cNvSpPr>
            <a:spLocks noGrp="1"/>
          </p:cNvSpPr>
          <p:nvPr>
            <p:ph idx="1"/>
          </p:nvPr>
        </p:nvSpPr>
        <p:spPr/>
        <p:txBody>
          <a:bodyPr>
            <a:normAutofit fontScale="55000" lnSpcReduction="20000"/>
          </a:bodyPr>
          <a:lstStyle/>
          <a:p>
            <a:pPr>
              <a:buNone/>
            </a:pPr>
            <a:r>
              <a:rPr lang="en-US" b="1" dirty="0" smtClean="0"/>
              <a:t>Class participation: </a:t>
            </a:r>
          </a:p>
          <a:p>
            <a:r>
              <a:rPr lang="en-US" dirty="0" smtClean="0"/>
              <a:t>Class participation will result in a greater understanding of the subject matter and will help in skill development.  This includes classroom or online discussions, group work, project or other participation requirements that impact student’s opportunity to learn.</a:t>
            </a:r>
            <a:r>
              <a:rPr lang="en-US" b="1" dirty="0" smtClean="0"/>
              <a:t> </a:t>
            </a:r>
            <a:endParaRPr lang="en-US" dirty="0" smtClean="0"/>
          </a:p>
          <a:p>
            <a:pPr>
              <a:buNone/>
            </a:pPr>
            <a:r>
              <a:rPr lang="en-US" b="1" dirty="0" smtClean="0"/>
              <a:t> </a:t>
            </a:r>
            <a:endParaRPr lang="en-US" dirty="0" smtClean="0"/>
          </a:p>
          <a:p>
            <a:pPr>
              <a:buNone/>
            </a:pPr>
            <a:r>
              <a:rPr lang="en-US" b="1" dirty="0" smtClean="0"/>
              <a:t>Use of Electronic Devices:  </a:t>
            </a:r>
          </a:p>
          <a:p>
            <a:r>
              <a:rPr lang="en-US" dirty="0" smtClean="0"/>
              <a:t>Cell phones, iPods and other relevant or irrelevant electronic devices are not to interfere with the learning environment unless these electronic devices are being used for a class assignment.  The instructor reserves the right to take any devices that pose a problem.  If a device is taken, then it will be returned in a timely fashion with a discussion about classroom expectations.  If problem persists then disciplinary action may be taken.  </a:t>
            </a:r>
          </a:p>
          <a:p>
            <a:pPr>
              <a:buNone/>
            </a:pPr>
            <a:r>
              <a:rPr lang="en-US" b="1" dirty="0" smtClean="0"/>
              <a:t> </a:t>
            </a:r>
            <a:endParaRPr lang="en-US" dirty="0" smtClean="0"/>
          </a:p>
          <a:p>
            <a:pPr>
              <a:buNone/>
            </a:pPr>
            <a:r>
              <a:rPr lang="en-US" b="1" dirty="0" smtClean="0"/>
              <a:t>Other Policies:  </a:t>
            </a:r>
          </a:p>
          <a:p>
            <a:r>
              <a:rPr lang="en-US" dirty="0" smtClean="0"/>
              <a:t>Refer to the CMC Student Handbook</a:t>
            </a:r>
          </a:p>
          <a:p>
            <a:endParaRPr lang="en-US" dirty="0" smtClean="0"/>
          </a:p>
        </p:txBody>
      </p:sp>
    </p:spTree>
  </p:cSld>
  <p:clrMapOvr>
    <a:masterClrMapping/>
  </p:clrMapOvr>
</p:sld>
</file>

<file path=ppt/theme/theme1.xml><?xml version="1.0" encoding="utf-8"?>
<a:theme xmlns:a="http://schemas.openxmlformats.org/drawingml/2006/main" name="Stack of books design template">
  <a:themeElements>
    <a:clrScheme name="Stack of books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ck of books design template">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ck of books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ck of books desig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ck of books desig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ck of books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ck of books desig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ck of books desig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ck of books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ck of books desig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ck of books desig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ck of books desig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ck of books desig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ck of books design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Template>
  <TotalTime>54</TotalTime>
  <Words>675</Words>
  <Application>Microsoft Office PowerPoint</Application>
  <PresentationFormat>On-screen Show (4:3)</PresentationFormat>
  <Paragraphs>108</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Stack of books design template</vt:lpstr>
      <vt:lpstr>Welcome to Pre-Calculus</vt:lpstr>
      <vt:lpstr>Instructors’ Information</vt:lpstr>
      <vt:lpstr>Course description</vt:lpstr>
      <vt:lpstr>More class information</vt:lpstr>
      <vt:lpstr>Resources and Supplies</vt:lpstr>
      <vt:lpstr>Reading/Writing/Speaking skills</vt:lpstr>
      <vt:lpstr>Responsibilities and Policies</vt:lpstr>
      <vt:lpstr>Attendance</vt:lpstr>
      <vt:lpstr>More policies</vt:lpstr>
      <vt:lpstr>Instructor responsibilities</vt:lpstr>
      <vt:lpstr>Grading</vt:lpstr>
      <vt:lpstr>Grade scale</vt:lpstr>
      <vt:lpstr>Course schedule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Algebra 1</dc:title>
  <dc:creator>Ameena</dc:creator>
  <cp:lastModifiedBy>Ameena</cp:lastModifiedBy>
  <cp:revision>6</cp:revision>
  <dcterms:created xsi:type="dcterms:W3CDTF">2008-09-03T14:45:33Z</dcterms:created>
  <dcterms:modified xsi:type="dcterms:W3CDTF">2008-09-03T17:46:25Z</dcterms:modified>
</cp:coreProperties>
</file>